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0" r:id="rId2"/>
    <p:sldId id="257" r:id="rId3"/>
    <p:sldId id="267" r:id="rId4"/>
    <p:sldId id="291" r:id="rId5"/>
    <p:sldId id="294" r:id="rId6"/>
    <p:sldId id="295" r:id="rId7"/>
    <p:sldId id="283" r:id="rId8"/>
    <p:sldId id="296" r:id="rId9"/>
    <p:sldId id="297" r:id="rId10"/>
    <p:sldId id="286" r:id="rId11"/>
    <p:sldId id="287" r:id="rId12"/>
    <p:sldId id="298" r:id="rId13"/>
    <p:sldId id="300" r:id="rId14"/>
    <p:sldId id="301" r:id="rId15"/>
    <p:sldId id="30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2"/>
    <p:restoredTop sz="93251"/>
  </p:normalViewPr>
  <p:slideViewPr>
    <p:cSldViewPr snapToGrid="0" snapToObjects="1">
      <p:cViewPr varScale="1">
        <p:scale>
          <a:sx n="82" d="100"/>
          <a:sy n="82" d="100"/>
        </p:scale>
        <p:origin x="68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14849-A5CA-BC43-B196-2E37AECBCD4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32750-F6C5-3440-9913-A840270CD1C0}">
      <dgm:prSet phldrT="[Text]"/>
      <dgm:spPr/>
      <dgm:t>
        <a:bodyPr/>
        <a:lstStyle/>
        <a:p>
          <a:r>
            <a:rPr lang="en-US" dirty="0"/>
            <a:t>Data Gathering</a:t>
          </a:r>
        </a:p>
      </dgm:t>
    </dgm:pt>
    <dgm:pt modelId="{B05DB5FA-6442-FA41-B7F3-C93F43A08308}" type="parTrans" cxnId="{190A4D44-7085-204E-8057-07D5A19D6469}">
      <dgm:prSet/>
      <dgm:spPr/>
      <dgm:t>
        <a:bodyPr/>
        <a:lstStyle/>
        <a:p>
          <a:endParaRPr lang="en-US"/>
        </a:p>
      </dgm:t>
    </dgm:pt>
    <dgm:pt modelId="{CA5FF959-1E64-934D-943B-66F8D428A53D}" type="sibTrans" cxnId="{190A4D44-7085-204E-8057-07D5A19D6469}">
      <dgm:prSet/>
      <dgm:spPr/>
      <dgm:t>
        <a:bodyPr/>
        <a:lstStyle/>
        <a:p>
          <a:endParaRPr lang="en-US"/>
        </a:p>
      </dgm:t>
    </dgm:pt>
    <dgm:pt modelId="{8E7D8B15-B5F4-1548-8C1B-B3463A7EED51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29E41C8E-5BE4-864C-BD48-ACE9333280FD}" type="parTrans" cxnId="{8E8876A0-20E1-E54C-85B0-9B5669301D93}">
      <dgm:prSet/>
      <dgm:spPr/>
      <dgm:t>
        <a:bodyPr/>
        <a:lstStyle/>
        <a:p>
          <a:endParaRPr lang="en-US"/>
        </a:p>
      </dgm:t>
    </dgm:pt>
    <dgm:pt modelId="{68B7AE14-7CF5-4F45-86B7-0A519BB9192E}" type="sibTrans" cxnId="{8E8876A0-20E1-E54C-85B0-9B5669301D93}">
      <dgm:prSet/>
      <dgm:spPr/>
      <dgm:t>
        <a:bodyPr/>
        <a:lstStyle/>
        <a:p>
          <a:endParaRPr lang="en-US"/>
        </a:p>
      </dgm:t>
    </dgm:pt>
    <dgm:pt modelId="{653754FC-BD9D-EB47-9113-D3E678DE138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5587695E-95E9-3842-95D6-0045CACF6C01}" type="parTrans" cxnId="{A43BAD53-5B28-0E45-8CB2-656FBC781A57}">
      <dgm:prSet/>
      <dgm:spPr/>
      <dgm:t>
        <a:bodyPr/>
        <a:lstStyle/>
        <a:p>
          <a:endParaRPr lang="en-US"/>
        </a:p>
      </dgm:t>
    </dgm:pt>
    <dgm:pt modelId="{D1C7F326-664A-C743-BE78-29DCF4A3F631}" type="sibTrans" cxnId="{A43BAD53-5B28-0E45-8CB2-656FBC781A57}">
      <dgm:prSet/>
      <dgm:spPr/>
      <dgm:t>
        <a:bodyPr/>
        <a:lstStyle/>
        <a:p>
          <a:endParaRPr lang="en-US"/>
        </a:p>
      </dgm:t>
    </dgm:pt>
    <dgm:pt modelId="{AA562826-5B34-8C46-8BAE-6D892AB4C8BF}">
      <dgm:prSet phldrT="[Text]"/>
      <dgm:spPr/>
      <dgm:t>
        <a:bodyPr/>
        <a:lstStyle/>
        <a:p>
          <a:r>
            <a:rPr lang="en-US" dirty="0"/>
            <a:t>Maps</a:t>
          </a:r>
        </a:p>
      </dgm:t>
    </dgm:pt>
    <dgm:pt modelId="{AD7DD981-1AE7-FA46-A52F-6CFFD8678F37}" type="parTrans" cxnId="{31779B8B-8EC2-BB4B-8822-17854B637F40}">
      <dgm:prSet/>
      <dgm:spPr/>
      <dgm:t>
        <a:bodyPr/>
        <a:lstStyle/>
        <a:p>
          <a:endParaRPr lang="en-US"/>
        </a:p>
      </dgm:t>
    </dgm:pt>
    <dgm:pt modelId="{5B65E9D4-3F0B-7740-8933-FE056FB56E77}" type="sibTrans" cxnId="{31779B8B-8EC2-BB4B-8822-17854B637F40}">
      <dgm:prSet/>
      <dgm:spPr/>
      <dgm:t>
        <a:bodyPr/>
        <a:lstStyle/>
        <a:p>
          <a:endParaRPr lang="en-US"/>
        </a:p>
      </dgm:t>
    </dgm:pt>
    <dgm:pt modelId="{0360C31E-962C-344D-B3DA-AD69D377DF14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5421B301-F728-FA40-B2D3-1A0A7C19A861}" type="parTrans" cxnId="{C7718DF0-5883-604F-BC9B-AEB42D3B59AC}">
      <dgm:prSet/>
      <dgm:spPr/>
      <dgm:t>
        <a:bodyPr/>
        <a:lstStyle/>
        <a:p>
          <a:endParaRPr lang="en-US"/>
        </a:p>
      </dgm:t>
    </dgm:pt>
    <dgm:pt modelId="{48A60CFD-FDF4-4C42-B8D6-BA4F47EA2F6E}" type="sibTrans" cxnId="{C7718DF0-5883-604F-BC9B-AEB42D3B59AC}">
      <dgm:prSet/>
      <dgm:spPr/>
      <dgm:t>
        <a:bodyPr/>
        <a:lstStyle/>
        <a:p>
          <a:endParaRPr lang="en-US"/>
        </a:p>
      </dgm:t>
    </dgm:pt>
    <dgm:pt modelId="{846F9E80-1D75-9B40-9BEF-7B48536A8EC9}">
      <dgm:prSet phldrT="[Text]"/>
      <dgm:spPr/>
      <dgm:t>
        <a:bodyPr/>
        <a:lstStyle/>
        <a:p>
          <a:r>
            <a:rPr lang="en-US" dirty="0"/>
            <a:t>Model Analysis</a:t>
          </a:r>
        </a:p>
      </dgm:t>
    </dgm:pt>
    <dgm:pt modelId="{23EB2E84-6DD3-DA46-8284-B488DDCBCCA8}" type="parTrans" cxnId="{CAA0BE4B-A56D-9E44-AC1D-0C21CA57C18B}">
      <dgm:prSet/>
      <dgm:spPr/>
      <dgm:t>
        <a:bodyPr/>
        <a:lstStyle/>
        <a:p>
          <a:endParaRPr lang="en-US"/>
        </a:p>
      </dgm:t>
    </dgm:pt>
    <dgm:pt modelId="{6A4A0497-81DB-8E40-A922-2A6B55367BE3}" type="sibTrans" cxnId="{CAA0BE4B-A56D-9E44-AC1D-0C21CA57C18B}">
      <dgm:prSet/>
      <dgm:spPr/>
      <dgm:t>
        <a:bodyPr/>
        <a:lstStyle/>
        <a:p>
          <a:endParaRPr lang="en-US"/>
        </a:p>
      </dgm:t>
    </dgm:pt>
    <dgm:pt modelId="{7F511B53-3164-0341-ABC3-EA2CEADAA769}">
      <dgm:prSet phldrT="[Text]"/>
      <dgm:spPr/>
      <dgm:t>
        <a:bodyPr/>
        <a:lstStyle/>
        <a:p>
          <a:r>
            <a:rPr lang="en-US" dirty="0"/>
            <a:t>Conclusions</a:t>
          </a:r>
        </a:p>
      </dgm:t>
    </dgm:pt>
    <dgm:pt modelId="{C74B563D-C937-C04A-A215-C8456D77EA92}" type="parTrans" cxnId="{F6163163-C426-1847-B374-DF9854588E12}">
      <dgm:prSet/>
      <dgm:spPr/>
      <dgm:t>
        <a:bodyPr/>
        <a:lstStyle/>
        <a:p>
          <a:endParaRPr lang="en-US"/>
        </a:p>
      </dgm:t>
    </dgm:pt>
    <dgm:pt modelId="{CE90398F-E758-8E4B-8A25-EC1BB966E2F6}" type="sibTrans" cxnId="{F6163163-C426-1847-B374-DF9854588E12}">
      <dgm:prSet/>
      <dgm:spPr/>
      <dgm:t>
        <a:bodyPr/>
        <a:lstStyle/>
        <a:p>
          <a:endParaRPr lang="en-US"/>
        </a:p>
      </dgm:t>
    </dgm:pt>
    <dgm:pt modelId="{47C0288A-0153-924A-A324-4130DB031556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87442EF6-A7D6-E246-92F7-9BA997113E38}" type="parTrans" cxnId="{C204454A-0D4A-0248-B916-B9C0F78F6EAC}">
      <dgm:prSet/>
      <dgm:spPr/>
      <dgm:t>
        <a:bodyPr/>
        <a:lstStyle/>
        <a:p>
          <a:endParaRPr lang="en-US"/>
        </a:p>
      </dgm:t>
    </dgm:pt>
    <dgm:pt modelId="{DB7BB196-C3C4-5940-B8FC-3B881DA1468C}" type="sibTrans" cxnId="{C204454A-0D4A-0248-B916-B9C0F78F6EAC}">
      <dgm:prSet/>
      <dgm:spPr/>
      <dgm:t>
        <a:bodyPr/>
        <a:lstStyle/>
        <a:p>
          <a:endParaRPr lang="en-US"/>
        </a:p>
      </dgm:t>
    </dgm:pt>
    <dgm:pt modelId="{134A3BCC-A329-4A4E-97F9-3D39FD999CC5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262CC35B-97FE-8543-BE5C-5512C2B2A756}" type="parTrans" cxnId="{202AEDFD-15A4-384B-B328-BFF62BCDA702}">
      <dgm:prSet/>
      <dgm:spPr/>
      <dgm:t>
        <a:bodyPr/>
        <a:lstStyle/>
        <a:p>
          <a:endParaRPr lang="en-US"/>
        </a:p>
      </dgm:t>
    </dgm:pt>
    <dgm:pt modelId="{38F7B8C8-F89E-1942-ABE7-5D8D5DA832ED}" type="sibTrans" cxnId="{202AEDFD-15A4-384B-B328-BFF62BCDA702}">
      <dgm:prSet/>
      <dgm:spPr/>
      <dgm:t>
        <a:bodyPr/>
        <a:lstStyle/>
        <a:p>
          <a:endParaRPr lang="en-US"/>
        </a:p>
      </dgm:t>
    </dgm:pt>
    <dgm:pt modelId="{A950CCF3-2DF0-804F-9863-B6F3A4FA50E6}" type="pres">
      <dgm:prSet presAssocID="{BC214849-A5CA-BC43-B196-2E37AECBCD4B}" presName="diagram" presStyleCnt="0">
        <dgm:presLayoutVars>
          <dgm:dir/>
          <dgm:resizeHandles val="exact"/>
        </dgm:presLayoutVars>
      </dgm:prSet>
      <dgm:spPr/>
    </dgm:pt>
    <dgm:pt modelId="{A2D3CD81-02A5-5542-883E-5E322B566E9E}" type="pres">
      <dgm:prSet presAssocID="{E1F32750-F6C5-3440-9913-A840270CD1C0}" presName="node" presStyleLbl="node1" presStyleIdx="0" presStyleCnt="7">
        <dgm:presLayoutVars>
          <dgm:bulletEnabled val="1"/>
        </dgm:presLayoutVars>
      </dgm:prSet>
      <dgm:spPr/>
    </dgm:pt>
    <dgm:pt modelId="{54D7CE19-51E9-F248-98D5-510289AA9D16}" type="pres">
      <dgm:prSet presAssocID="{CA5FF959-1E64-934D-943B-66F8D428A53D}" presName="sibTrans" presStyleLbl="sibTrans2D1" presStyleIdx="0" presStyleCnt="6"/>
      <dgm:spPr/>
    </dgm:pt>
    <dgm:pt modelId="{4BAED8FF-C41C-E749-8B7F-B0C7654F70AA}" type="pres">
      <dgm:prSet presAssocID="{CA5FF959-1E64-934D-943B-66F8D428A53D}" presName="connectorText" presStyleLbl="sibTrans2D1" presStyleIdx="0" presStyleCnt="6"/>
      <dgm:spPr/>
    </dgm:pt>
    <dgm:pt modelId="{439B250D-CBF7-2C42-923D-DF221695DF67}" type="pres">
      <dgm:prSet presAssocID="{653754FC-BD9D-EB47-9113-D3E678DE1383}" presName="node" presStyleLbl="node1" presStyleIdx="1" presStyleCnt="7">
        <dgm:presLayoutVars>
          <dgm:bulletEnabled val="1"/>
        </dgm:presLayoutVars>
      </dgm:prSet>
      <dgm:spPr/>
    </dgm:pt>
    <dgm:pt modelId="{463995DF-295E-3940-A09C-7A345DC61375}" type="pres">
      <dgm:prSet presAssocID="{D1C7F326-664A-C743-BE78-29DCF4A3F631}" presName="sibTrans" presStyleLbl="sibTrans2D1" presStyleIdx="1" presStyleCnt="6"/>
      <dgm:spPr/>
    </dgm:pt>
    <dgm:pt modelId="{BA5566DE-AC82-684E-802F-FE5EF74D1D1C}" type="pres">
      <dgm:prSet presAssocID="{D1C7F326-664A-C743-BE78-29DCF4A3F631}" presName="connectorText" presStyleLbl="sibTrans2D1" presStyleIdx="1" presStyleCnt="6"/>
      <dgm:spPr/>
    </dgm:pt>
    <dgm:pt modelId="{88275C2F-71D3-A14D-BFA7-D9D5600006D0}" type="pres">
      <dgm:prSet presAssocID="{8E7D8B15-B5F4-1548-8C1B-B3463A7EED51}" presName="node" presStyleLbl="node1" presStyleIdx="2" presStyleCnt="7">
        <dgm:presLayoutVars>
          <dgm:bulletEnabled val="1"/>
        </dgm:presLayoutVars>
      </dgm:prSet>
      <dgm:spPr/>
    </dgm:pt>
    <dgm:pt modelId="{FD59F764-6C98-7D44-BB6B-ACB1AD35FAAA}" type="pres">
      <dgm:prSet presAssocID="{68B7AE14-7CF5-4F45-86B7-0A519BB9192E}" presName="sibTrans" presStyleLbl="sibTrans2D1" presStyleIdx="2" presStyleCnt="6"/>
      <dgm:spPr/>
    </dgm:pt>
    <dgm:pt modelId="{26AB3160-5BDA-6342-A809-D3445A773086}" type="pres">
      <dgm:prSet presAssocID="{68B7AE14-7CF5-4F45-86B7-0A519BB9192E}" presName="connectorText" presStyleLbl="sibTrans2D1" presStyleIdx="2" presStyleCnt="6"/>
      <dgm:spPr/>
    </dgm:pt>
    <dgm:pt modelId="{B2D8F174-788F-6A4E-8639-DA59CEA4CC43}" type="pres">
      <dgm:prSet presAssocID="{AA562826-5B34-8C46-8BAE-6D892AB4C8BF}" presName="node" presStyleLbl="node1" presStyleIdx="3" presStyleCnt="7">
        <dgm:presLayoutVars>
          <dgm:bulletEnabled val="1"/>
        </dgm:presLayoutVars>
      </dgm:prSet>
      <dgm:spPr/>
    </dgm:pt>
    <dgm:pt modelId="{6C0D68A6-3E07-4045-B10C-308194B12EFD}" type="pres">
      <dgm:prSet presAssocID="{5B65E9D4-3F0B-7740-8933-FE056FB56E77}" presName="sibTrans" presStyleLbl="sibTrans2D1" presStyleIdx="3" presStyleCnt="6"/>
      <dgm:spPr/>
    </dgm:pt>
    <dgm:pt modelId="{111B5ED4-D0D0-AB40-85E0-BA3A02ED5512}" type="pres">
      <dgm:prSet presAssocID="{5B65E9D4-3F0B-7740-8933-FE056FB56E77}" presName="connectorText" presStyleLbl="sibTrans2D1" presStyleIdx="3" presStyleCnt="6"/>
      <dgm:spPr/>
    </dgm:pt>
    <dgm:pt modelId="{33C4E267-3D27-AF4E-AE62-3DF1E9DF198A}" type="pres">
      <dgm:prSet presAssocID="{0360C31E-962C-344D-B3DA-AD69D377DF14}" presName="node" presStyleLbl="node1" presStyleIdx="4" presStyleCnt="7" custLinFactX="36587" custLinFactY="60018" custLinFactNeighborX="100000" custLinFactNeighborY="100000">
        <dgm:presLayoutVars>
          <dgm:bulletEnabled val="1"/>
        </dgm:presLayoutVars>
      </dgm:prSet>
      <dgm:spPr/>
    </dgm:pt>
    <dgm:pt modelId="{77ED3B75-F9F4-7849-81DE-6B405FB1C39D}" type="pres">
      <dgm:prSet presAssocID="{48A60CFD-FDF4-4C42-B8D6-BA4F47EA2F6E}" presName="sibTrans" presStyleLbl="sibTrans2D1" presStyleIdx="4" presStyleCnt="6"/>
      <dgm:spPr/>
    </dgm:pt>
    <dgm:pt modelId="{9E00CEE4-0654-D042-B259-B2B6E6A2B8E4}" type="pres">
      <dgm:prSet presAssocID="{48A60CFD-FDF4-4C42-B8D6-BA4F47EA2F6E}" presName="connectorText" presStyleLbl="sibTrans2D1" presStyleIdx="4" presStyleCnt="6"/>
      <dgm:spPr/>
    </dgm:pt>
    <dgm:pt modelId="{4F228381-9AC3-CA4C-B05D-2B2E54175D12}" type="pres">
      <dgm:prSet presAssocID="{846F9E80-1D75-9B40-9BEF-7B48536A8EC9}" presName="node" presStyleLbl="node1" presStyleIdx="5" presStyleCnt="7" custLinFactX="38857" custLinFactY="63828" custLinFactNeighborX="100000" custLinFactNeighborY="100000">
        <dgm:presLayoutVars>
          <dgm:bulletEnabled val="1"/>
        </dgm:presLayoutVars>
      </dgm:prSet>
      <dgm:spPr/>
    </dgm:pt>
    <dgm:pt modelId="{0CCACE05-5344-EB4D-886C-702A0AA41064}" type="pres">
      <dgm:prSet presAssocID="{6A4A0497-81DB-8E40-A922-2A6B55367BE3}" presName="sibTrans" presStyleLbl="sibTrans2D1" presStyleIdx="5" presStyleCnt="6"/>
      <dgm:spPr/>
    </dgm:pt>
    <dgm:pt modelId="{CF340AED-AF68-1648-9E16-969EA927BE6A}" type="pres">
      <dgm:prSet presAssocID="{6A4A0497-81DB-8E40-A922-2A6B55367BE3}" presName="connectorText" presStyleLbl="sibTrans2D1" presStyleIdx="5" presStyleCnt="6"/>
      <dgm:spPr/>
    </dgm:pt>
    <dgm:pt modelId="{5601ACF5-F348-2845-AE33-49098CC1A0EC}" type="pres">
      <dgm:prSet presAssocID="{7F511B53-3164-0341-ABC3-EA2CEADAA769}" presName="node" presStyleLbl="node1" presStyleIdx="6" presStyleCnt="7">
        <dgm:presLayoutVars>
          <dgm:bulletEnabled val="1"/>
        </dgm:presLayoutVars>
      </dgm:prSet>
      <dgm:spPr/>
    </dgm:pt>
  </dgm:ptLst>
  <dgm:cxnLst>
    <dgm:cxn modelId="{0809DC03-0197-474D-A355-17B9DDAC9560}" type="presOf" srcId="{8E7D8B15-B5F4-1548-8C1B-B3463A7EED51}" destId="{88275C2F-71D3-A14D-BFA7-D9D5600006D0}" srcOrd="0" destOrd="0" presId="urn:microsoft.com/office/officeart/2005/8/layout/process5"/>
    <dgm:cxn modelId="{C2AB8409-82E7-6A4A-A2F3-A91E4E9542CC}" type="presOf" srcId="{E1F32750-F6C5-3440-9913-A840270CD1C0}" destId="{A2D3CD81-02A5-5542-883E-5E322B566E9E}" srcOrd="0" destOrd="0" presId="urn:microsoft.com/office/officeart/2005/8/layout/process5"/>
    <dgm:cxn modelId="{D17F8B13-59AB-1844-A90E-2AA569813BDE}" type="presOf" srcId="{7F511B53-3164-0341-ABC3-EA2CEADAA769}" destId="{5601ACF5-F348-2845-AE33-49098CC1A0EC}" srcOrd="0" destOrd="0" presId="urn:microsoft.com/office/officeart/2005/8/layout/process5"/>
    <dgm:cxn modelId="{AC4E7316-0E38-0E42-A963-3837D101191D}" type="presOf" srcId="{AA562826-5B34-8C46-8BAE-6D892AB4C8BF}" destId="{B2D8F174-788F-6A4E-8639-DA59CEA4CC43}" srcOrd="0" destOrd="0" presId="urn:microsoft.com/office/officeart/2005/8/layout/process5"/>
    <dgm:cxn modelId="{478F9620-2160-B54F-AAC6-381A8986FF12}" type="presOf" srcId="{48A60CFD-FDF4-4C42-B8D6-BA4F47EA2F6E}" destId="{9E00CEE4-0654-D042-B259-B2B6E6A2B8E4}" srcOrd="1" destOrd="0" presId="urn:microsoft.com/office/officeart/2005/8/layout/process5"/>
    <dgm:cxn modelId="{95A8AC28-7115-E945-95A9-6C430037F434}" type="presOf" srcId="{134A3BCC-A329-4A4E-97F9-3D39FD999CC5}" destId="{33C4E267-3D27-AF4E-AE62-3DF1E9DF198A}" srcOrd="0" destOrd="2" presId="urn:microsoft.com/office/officeart/2005/8/layout/process5"/>
    <dgm:cxn modelId="{7B25292F-D813-F741-B80E-5441C93FAD97}" type="presOf" srcId="{D1C7F326-664A-C743-BE78-29DCF4A3F631}" destId="{BA5566DE-AC82-684E-802F-FE5EF74D1D1C}" srcOrd="1" destOrd="0" presId="urn:microsoft.com/office/officeart/2005/8/layout/process5"/>
    <dgm:cxn modelId="{190A4D44-7085-204E-8057-07D5A19D6469}" srcId="{BC214849-A5CA-BC43-B196-2E37AECBCD4B}" destId="{E1F32750-F6C5-3440-9913-A840270CD1C0}" srcOrd="0" destOrd="0" parTransId="{B05DB5FA-6442-FA41-B7F3-C93F43A08308}" sibTransId="{CA5FF959-1E64-934D-943B-66F8D428A53D}"/>
    <dgm:cxn modelId="{C204454A-0D4A-0248-B916-B9C0F78F6EAC}" srcId="{0360C31E-962C-344D-B3DA-AD69D377DF14}" destId="{47C0288A-0153-924A-A324-4130DB031556}" srcOrd="0" destOrd="0" parTransId="{87442EF6-A7D6-E246-92F7-9BA997113E38}" sibTransId="{DB7BB196-C3C4-5940-B8FC-3B881DA1468C}"/>
    <dgm:cxn modelId="{CAA0BE4B-A56D-9E44-AC1D-0C21CA57C18B}" srcId="{BC214849-A5CA-BC43-B196-2E37AECBCD4B}" destId="{846F9E80-1D75-9B40-9BEF-7B48536A8EC9}" srcOrd="5" destOrd="0" parTransId="{23EB2E84-6DD3-DA46-8284-B488DDCBCCA8}" sibTransId="{6A4A0497-81DB-8E40-A922-2A6B55367BE3}"/>
    <dgm:cxn modelId="{61CCF44E-5DEE-4D40-BA11-658CABA7826E}" type="presOf" srcId="{BC214849-A5CA-BC43-B196-2E37AECBCD4B}" destId="{A950CCF3-2DF0-804F-9863-B6F3A4FA50E6}" srcOrd="0" destOrd="0" presId="urn:microsoft.com/office/officeart/2005/8/layout/process5"/>
    <dgm:cxn modelId="{A43BAD53-5B28-0E45-8CB2-656FBC781A57}" srcId="{BC214849-A5CA-BC43-B196-2E37AECBCD4B}" destId="{653754FC-BD9D-EB47-9113-D3E678DE1383}" srcOrd="1" destOrd="0" parTransId="{5587695E-95E9-3842-95D6-0045CACF6C01}" sibTransId="{D1C7F326-664A-C743-BE78-29DCF4A3F631}"/>
    <dgm:cxn modelId="{1B64E460-3793-8D42-AC46-33F840419607}" type="presOf" srcId="{5B65E9D4-3F0B-7740-8933-FE056FB56E77}" destId="{6C0D68A6-3E07-4045-B10C-308194B12EFD}" srcOrd="0" destOrd="0" presId="urn:microsoft.com/office/officeart/2005/8/layout/process5"/>
    <dgm:cxn modelId="{F6163163-C426-1847-B374-DF9854588E12}" srcId="{BC214849-A5CA-BC43-B196-2E37AECBCD4B}" destId="{7F511B53-3164-0341-ABC3-EA2CEADAA769}" srcOrd="6" destOrd="0" parTransId="{C74B563D-C937-C04A-A215-C8456D77EA92}" sibTransId="{CE90398F-E758-8E4B-8A25-EC1BB966E2F6}"/>
    <dgm:cxn modelId="{23307271-49CB-C248-8F86-41B91DA7B233}" type="presOf" srcId="{68B7AE14-7CF5-4F45-86B7-0A519BB9192E}" destId="{26AB3160-5BDA-6342-A809-D3445A773086}" srcOrd="1" destOrd="0" presId="urn:microsoft.com/office/officeart/2005/8/layout/process5"/>
    <dgm:cxn modelId="{0C078D71-FD38-6549-8865-F22F812D08AF}" type="presOf" srcId="{653754FC-BD9D-EB47-9113-D3E678DE1383}" destId="{439B250D-CBF7-2C42-923D-DF221695DF67}" srcOrd="0" destOrd="0" presId="urn:microsoft.com/office/officeart/2005/8/layout/process5"/>
    <dgm:cxn modelId="{F8C4A873-F391-AD47-BDCA-FA49A6EE82A7}" type="presOf" srcId="{5B65E9D4-3F0B-7740-8933-FE056FB56E77}" destId="{111B5ED4-D0D0-AB40-85E0-BA3A02ED5512}" srcOrd="1" destOrd="0" presId="urn:microsoft.com/office/officeart/2005/8/layout/process5"/>
    <dgm:cxn modelId="{30366586-DA8D-8B45-96E1-3C38A589CAC7}" type="presOf" srcId="{CA5FF959-1E64-934D-943B-66F8D428A53D}" destId="{54D7CE19-51E9-F248-98D5-510289AA9D16}" srcOrd="0" destOrd="0" presId="urn:microsoft.com/office/officeart/2005/8/layout/process5"/>
    <dgm:cxn modelId="{31779B8B-8EC2-BB4B-8822-17854B637F40}" srcId="{BC214849-A5CA-BC43-B196-2E37AECBCD4B}" destId="{AA562826-5B34-8C46-8BAE-6D892AB4C8BF}" srcOrd="3" destOrd="0" parTransId="{AD7DD981-1AE7-FA46-A52F-6CFFD8678F37}" sibTransId="{5B65E9D4-3F0B-7740-8933-FE056FB56E77}"/>
    <dgm:cxn modelId="{88C2228F-C809-164F-96E8-0FDBC5C4DC70}" type="presOf" srcId="{D1C7F326-664A-C743-BE78-29DCF4A3F631}" destId="{463995DF-295E-3940-A09C-7A345DC61375}" srcOrd="0" destOrd="0" presId="urn:microsoft.com/office/officeart/2005/8/layout/process5"/>
    <dgm:cxn modelId="{9154CE9F-79FD-4B4E-9403-2E1067EC6C79}" type="presOf" srcId="{0360C31E-962C-344D-B3DA-AD69D377DF14}" destId="{33C4E267-3D27-AF4E-AE62-3DF1E9DF198A}" srcOrd="0" destOrd="0" presId="urn:microsoft.com/office/officeart/2005/8/layout/process5"/>
    <dgm:cxn modelId="{BF3B14A0-82E9-6F48-A994-37933D99DB82}" type="presOf" srcId="{6A4A0497-81DB-8E40-A922-2A6B55367BE3}" destId="{0CCACE05-5344-EB4D-886C-702A0AA41064}" srcOrd="0" destOrd="0" presId="urn:microsoft.com/office/officeart/2005/8/layout/process5"/>
    <dgm:cxn modelId="{8E8876A0-20E1-E54C-85B0-9B5669301D93}" srcId="{BC214849-A5CA-BC43-B196-2E37AECBCD4B}" destId="{8E7D8B15-B5F4-1548-8C1B-B3463A7EED51}" srcOrd="2" destOrd="0" parTransId="{29E41C8E-5BE4-864C-BD48-ACE9333280FD}" sibTransId="{68B7AE14-7CF5-4F45-86B7-0A519BB9192E}"/>
    <dgm:cxn modelId="{863EAFA1-D267-F34F-BA09-3CD297C0EF7E}" type="presOf" srcId="{48A60CFD-FDF4-4C42-B8D6-BA4F47EA2F6E}" destId="{77ED3B75-F9F4-7849-81DE-6B405FB1C39D}" srcOrd="0" destOrd="0" presId="urn:microsoft.com/office/officeart/2005/8/layout/process5"/>
    <dgm:cxn modelId="{B07511A5-0DD2-5641-A5DB-7A4BFCB0BA0D}" type="presOf" srcId="{CA5FF959-1E64-934D-943B-66F8D428A53D}" destId="{4BAED8FF-C41C-E749-8B7F-B0C7654F70AA}" srcOrd="1" destOrd="0" presId="urn:microsoft.com/office/officeart/2005/8/layout/process5"/>
    <dgm:cxn modelId="{3BC1C7AE-D64A-4240-BE93-1AAA8E40C07F}" type="presOf" srcId="{68B7AE14-7CF5-4F45-86B7-0A519BB9192E}" destId="{FD59F764-6C98-7D44-BB6B-ACB1AD35FAAA}" srcOrd="0" destOrd="0" presId="urn:microsoft.com/office/officeart/2005/8/layout/process5"/>
    <dgm:cxn modelId="{C5B976BF-931D-5043-ACDC-689DF550FE33}" type="presOf" srcId="{846F9E80-1D75-9B40-9BEF-7B48536A8EC9}" destId="{4F228381-9AC3-CA4C-B05D-2B2E54175D12}" srcOrd="0" destOrd="0" presId="urn:microsoft.com/office/officeart/2005/8/layout/process5"/>
    <dgm:cxn modelId="{63D42AC9-3CFC-6142-9DEF-0159496EC127}" type="presOf" srcId="{6A4A0497-81DB-8E40-A922-2A6B55367BE3}" destId="{CF340AED-AF68-1648-9E16-969EA927BE6A}" srcOrd="1" destOrd="0" presId="urn:microsoft.com/office/officeart/2005/8/layout/process5"/>
    <dgm:cxn modelId="{835AE9DF-BAE4-7442-88EE-932E024A7790}" type="presOf" srcId="{47C0288A-0153-924A-A324-4130DB031556}" destId="{33C4E267-3D27-AF4E-AE62-3DF1E9DF198A}" srcOrd="0" destOrd="1" presId="urn:microsoft.com/office/officeart/2005/8/layout/process5"/>
    <dgm:cxn modelId="{C7718DF0-5883-604F-BC9B-AEB42D3B59AC}" srcId="{BC214849-A5CA-BC43-B196-2E37AECBCD4B}" destId="{0360C31E-962C-344D-B3DA-AD69D377DF14}" srcOrd="4" destOrd="0" parTransId="{5421B301-F728-FA40-B2D3-1A0A7C19A861}" sibTransId="{48A60CFD-FDF4-4C42-B8D6-BA4F47EA2F6E}"/>
    <dgm:cxn modelId="{202AEDFD-15A4-384B-B328-BFF62BCDA702}" srcId="{0360C31E-962C-344D-B3DA-AD69D377DF14}" destId="{134A3BCC-A329-4A4E-97F9-3D39FD999CC5}" srcOrd="1" destOrd="0" parTransId="{262CC35B-97FE-8543-BE5C-5512C2B2A756}" sibTransId="{38F7B8C8-F89E-1942-ABE7-5D8D5DA832ED}"/>
    <dgm:cxn modelId="{F65C65F7-E69D-1B44-A062-96B2975E236C}" type="presParOf" srcId="{A950CCF3-2DF0-804F-9863-B6F3A4FA50E6}" destId="{A2D3CD81-02A5-5542-883E-5E322B566E9E}" srcOrd="0" destOrd="0" presId="urn:microsoft.com/office/officeart/2005/8/layout/process5"/>
    <dgm:cxn modelId="{A0FCF9AB-5731-CC45-B48D-EE7DF05AA40C}" type="presParOf" srcId="{A950CCF3-2DF0-804F-9863-B6F3A4FA50E6}" destId="{54D7CE19-51E9-F248-98D5-510289AA9D16}" srcOrd="1" destOrd="0" presId="urn:microsoft.com/office/officeart/2005/8/layout/process5"/>
    <dgm:cxn modelId="{9D4FC2CF-AB72-3A45-BA24-41D4C12EE35B}" type="presParOf" srcId="{54D7CE19-51E9-F248-98D5-510289AA9D16}" destId="{4BAED8FF-C41C-E749-8B7F-B0C7654F70AA}" srcOrd="0" destOrd="0" presId="urn:microsoft.com/office/officeart/2005/8/layout/process5"/>
    <dgm:cxn modelId="{BE4769C6-F788-F947-BFC8-C50083797275}" type="presParOf" srcId="{A950CCF3-2DF0-804F-9863-B6F3A4FA50E6}" destId="{439B250D-CBF7-2C42-923D-DF221695DF67}" srcOrd="2" destOrd="0" presId="urn:microsoft.com/office/officeart/2005/8/layout/process5"/>
    <dgm:cxn modelId="{9DF7B391-15AB-444C-9CAC-4929BC1DC594}" type="presParOf" srcId="{A950CCF3-2DF0-804F-9863-B6F3A4FA50E6}" destId="{463995DF-295E-3940-A09C-7A345DC61375}" srcOrd="3" destOrd="0" presId="urn:microsoft.com/office/officeart/2005/8/layout/process5"/>
    <dgm:cxn modelId="{B402D8EB-B63C-9443-A4A4-A050C5BA05CB}" type="presParOf" srcId="{463995DF-295E-3940-A09C-7A345DC61375}" destId="{BA5566DE-AC82-684E-802F-FE5EF74D1D1C}" srcOrd="0" destOrd="0" presId="urn:microsoft.com/office/officeart/2005/8/layout/process5"/>
    <dgm:cxn modelId="{2BEFA2E8-FD3D-E345-BD29-58E613B37131}" type="presParOf" srcId="{A950CCF3-2DF0-804F-9863-B6F3A4FA50E6}" destId="{88275C2F-71D3-A14D-BFA7-D9D5600006D0}" srcOrd="4" destOrd="0" presId="urn:microsoft.com/office/officeart/2005/8/layout/process5"/>
    <dgm:cxn modelId="{703E2696-261E-504F-BC84-899F4C38602B}" type="presParOf" srcId="{A950CCF3-2DF0-804F-9863-B6F3A4FA50E6}" destId="{FD59F764-6C98-7D44-BB6B-ACB1AD35FAAA}" srcOrd="5" destOrd="0" presId="urn:microsoft.com/office/officeart/2005/8/layout/process5"/>
    <dgm:cxn modelId="{8528BEF6-41A7-BB42-9C02-F55B69617808}" type="presParOf" srcId="{FD59F764-6C98-7D44-BB6B-ACB1AD35FAAA}" destId="{26AB3160-5BDA-6342-A809-D3445A773086}" srcOrd="0" destOrd="0" presId="urn:microsoft.com/office/officeart/2005/8/layout/process5"/>
    <dgm:cxn modelId="{0C5E49C0-9B99-1A40-AE52-A1EB94A9BDDE}" type="presParOf" srcId="{A950CCF3-2DF0-804F-9863-B6F3A4FA50E6}" destId="{B2D8F174-788F-6A4E-8639-DA59CEA4CC43}" srcOrd="6" destOrd="0" presId="urn:microsoft.com/office/officeart/2005/8/layout/process5"/>
    <dgm:cxn modelId="{D5C79BE9-F275-4645-8E94-8FE369B7A978}" type="presParOf" srcId="{A950CCF3-2DF0-804F-9863-B6F3A4FA50E6}" destId="{6C0D68A6-3E07-4045-B10C-308194B12EFD}" srcOrd="7" destOrd="0" presId="urn:microsoft.com/office/officeart/2005/8/layout/process5"/>
    <dgm:cxn modelId="{2D9BFB39-82CE-8845-BA52-5B9C9EAED40F}" type="presParOf" srcId="{6C0D68A6-3E07-4045-B10C-308194B12EFD}" destId="{111B5ED4-D0D0-AB40-85E0-BA3A02ED5512}" srcOrd="0" destOrd="0" presId="urn:microsoft.com/office/officeart/2005/8/layout/process5"/>
    <dgm:cxn modelId="{ECE7531E-4AFF-1942-A952-84B022295813}" type="presParOf" srcId="{A950CCF3-2DF0-804F-9863-B6F3A4FA50E6}" destId="{33C4E267-3D27-AF4E-AE62-3DF1E9DF198A}" srcOrd="8" destOrd="0" presId="urn:microsoft.com/office/officeart/2005/8/layout/process5"/>
    <dgm:cxn modelId="{2813788C-6190-DA4A-8DD2-1E0D83434323}" type="presParOf" srcId="{A950CCF3-2DF0-804F-9863-B6F3A4FA50E6}" destId="{77ED3B75-F9F4-7849-81DE-6B405FB1C39D}" srcOrd="9" destOrd="0" presId="urn:microsoft.com/office/officeart/2005/8/layout/process5"/>
    <dgm:cxn modelId="{1E8BEF7A-4091-4D46-868C-AD0B86760E57}" type="presParOf" srcId="{77ED3B75-F9F4-7849-81DE-6B405FB1C39D}" destId="{9E00CEE4-0654-D042-B259-B2B6E6A2B8E4}" srcOrd="0" destOrd="0" presId="urn:microsoft.com/office/officeart/2005/8/layout/process5"/>
    <dgm:cxn modelId="{C3AE6E3B-3127-1845-BEDF-A2444FEF9371}" type="presParOf" srcId="{A950CCF3-2DF0-804F-9863-B6F3A4FA50E6}" destId="{4F228381-9AC3-CA4C-B05D-2B2E54175D12}" srcOrd="10" destOrd="0" presId="urn:microsoft.com/office/officeart/2005/8/layout/process5"/>
    <dgm:cxn modelId="{F42C9DF1-1978-174F-B931-A329031BE669}" type="presParOf" srcId="{A950CCF3-2DF0-804F-9863-B6F3A4FA50E6}" destId="{0CCACE05-5344-EB4D-886C-702A0AA41064}" srcOrd="11" destOrd="0" presId="urn:microsoft.com/office/officeart/2005/8/layout/process5"/>
    <dgm:cxn modelId="{16E3BC74-3660-2A41-AF37-8319A2377048}" type="presParOf" srcId="{0CCACE05-5344-EB4D-886C-702A0AA41064}" destId="{CF340AED-AF68-1648-9E16-969EA927BE6A}" srcOrd="0" destOrd="0" presId="urn:microsoft.com/office/officeart/2005/8/layout/process5"/>
    <dgm:cxn modelId="{CBA278B4-B24B-AF49-9365-87B8119F757D}" type="presParOf" srcId="{A950CCF3-2DF0-804F-9863-B6F3A4FA50E6}" destId="{5601ACF5-F348-2845-AE33-49098CC1A0EC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3CD81-02A5-5542-883E-5E322B566E9E}">
      <dsp:nvSpPr>
        <dsp:cNvPr id="0" name=""/>
        <dsp:cNvSpPr/>
      </dsp:nvSpPr>
      <dsp:spPr>
        <a:xfrm>
          <a:off x="109395" y="368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Gathering</a:t>
          </a:r>
        </a:p>
      </dsp:txBody>
      <dsp:txXfrm>
        <a:off x="154026" y="44999"/>
        <a:ext cx="2450454" cy="1434568"/>
      </dsp:txXfrm>
    </dsp:sp>
    <dsp:sp modelId="{54D7CE19-51E9-F248-98D5-510289AA9D16}">
      <dsp:nvSpPr>
        <dsp:cNvPr id="0" name=""/>
        <dsp:cNvSpPr/>
      </dsp:nvSpPr>
      <dsp:spPr>
        <a:xfrm>
          <a:off x="2872607" y="447358"/>
          <a:ext cx="538419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872607" y="573328"/>
        <a:ext cx="376893" cy="377909"/>
      </dsp:txXfrm>
    </dsp:sp>
    <dsp:sp modelId="{439B250D-CBF7-2C42-923D-DF221695DF67}">
      <dsp:nvSpPr>
        <dsp:cNvPr id="0" name=""/>
        <dsp:cNvSpPr/>
      </dsp:nvSpPr>
      <dsp:spPr>
        <a:xfrm>
          <a:off x="3664999" y="368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Cleaning</a:t>
          </a:r>
        </a:p>
      </dsp:txBody>
      <dsp:txXfrm>
        <a:off x="3709630" y="44999"/>
        <a:ext cx="2450454" cy="1434568"/>
      </dsp:txXfrm>
    </dsp:sp>
    <dsp:sp modelId="{463995DF-295E-3940-A09C-7A345DC61375}">
      <dsp:nvSpPr>
        <dsp:cNvPr id="0" name=""/>
        <dsp:cNvSpPr/>
      </dsp:nvSpPr>
      <dsp:spPr>
        <a:xfrm>
          <a:off x="6428210" y="447358"/>
          <a:ext cx="538419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428210" y="573328"/>
        <a:ext cx="376893" cy="377909"/>
      </dsp:txXfrm>
    </dsp:sp>
    <dsp:sp modelId="{88275C2F-71D3-A14D-BFA7-D9D5600006D0}">
      <dsp:nvSpPr>
        <dsp:cNvPr id="0" name=""/>
        <dsp:cNvSpPr/>
      </dsp:nvSpPr>
      <dsp:spPr>
        <a:xfrm>
          <a:off x="7220602" y="368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EDA</a:t>
          </a:r>
        </a:p>
      </dsp:txBody>
      <dsp:txXfrm>
        <a:off x="7265233" y="44999"/>
        <a:ext cx="2450454" cy="1434568"/>
      </dsp:txXfrm>
    </dsp:sp>
    <dsp:sp modelId="{FD59F764-6C98-7D44-BB6B-ACB1AD35FAAA}">
      <dsp:nvSpPr>
        <dsp:cNvPr id="0" name=""/>
        <dsp:cNvSpPr/>
      </dsp:nvSpPr>
      <dsp:spPr>
        <a:xfrm rot="5400000">
          <a:off x="8221250" y="1701978"/>
          <a:ext cx="538419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8301505" y="1747693"/>
        <a:ext cx="377909" cy="376893"/>
      </dsp:txXfrm>
    </dsp:sp>
    <dsp:sp modelId="{B2D8F174-788F-6A4E-8639-DA59CEA4CC43}">
      <dsp:nvSpPr>
        <dsp:cNvPr id="0" name=""/>
        <dsp:cNvSpPr/>
      </dsp:nvSpPr>
      <dsp:spPr>
        <a:xfrm>
          <a:off x="7220602" y="2540084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Maps</a:t>
          </a:r>
        </a:p>
      </dsp:txBody>
      <dsp:txXfrm>
        <a:off x="7265233" y="2584715"/>
        <a:ext cx="2450454" cy="1434568"/>
      </dsp:txXfrm>
    </dsp:sp>
    <dsp:sp modelId="{6C0D68A6-3E07-4045-B10C-308194B12EFD}">
      <dsp:nvSpPr>
        <dsp:cNvPr id="0" name=""/>
        <dsp:cNvSpPr/>
      </dsp:nvSpPr>
      <dsp:spPr>
        <a:xfrm rot="5522154">
          <a:off x="8205093" y="4192557"/>
          <a:ext cx="485029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8261238" y="4265012"/>
        <a:ext cx="377909" cy="339520"/>
      </dsp:txXfrm>
    </dsp:sp>
    <dsp:sp modelId="{33C4E267-3D27-AF4E-AE62-3DF1E9DF198A}">
      <dsp:nvSpPr>
        <dsp:cNvPr id="0" name=""/>
        <dsp:cNvSpPr/>
      </dsp:nvSpPr>
      <dsp:spPr>
        <a:xfrm>
          <a:off x="7133922" y="4978487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Regression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Classification</a:t>
          </a:r>
        </a:p>
      </dsp:txBody>
      <dsp:txXfrm>
        <a:off x="7178553" y="5023118"/>
        <a:ext cx="2450454" cy="1434568"/>
      </dsp:txXfrm>
    </dsp:sp>
    <dsp:sp modelId="{77ED3B75-F9F4-7849-81DE-6B405FB1C39D}">
      <dsp:nvSpPr>
        <dsp:cNvPr id="0" name=""/>
        <dsp:cNvSpPr/>
      </dsp:nvSpPr>
      <dsp:spPr>
        <a:xfrm rot="10742947">
          <a:off x="6415210" y="5454267"/>
          <a:ext cx="507934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567580" y="5578973"/>
        <a:ext cx="355554" cy="377909"/>
      </dsp:txXfrm>
    </dsp:sp>
    <dsp:sp modelId="{4F228381-9AC3-CA4C-B05D-2B2E54175D12}">
      <dsp:nvSpPr>
        <dsp:cNvPr id="0" name=""/>
        <dsp:cNvSpPr/>
      </dsp:nvSpPr>
      <dsp:spPr>
        <a:xfrm>
          <a:off x="3635970" y="5036545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Analysis</a:t>
          </a:r>
        </a:p>
      </dsp:txBody>
      <dsp:txXfrm>
        <a:off x="3680601" y="5081176"/>
        <a:ext cx="2450454" cy="1434568"/>
      </dsp:txXfrm>
    </dsp:sp>
    <dsp:sp modelId="{0CCACE05-5344-EB4D-886C-702A0AA41064}">
      <dsp:nvSpPr>
        <dsp:cNvPr id="0" name=""/>
        <dsp:cNvSpPr/>
      </dsp:nvSpPr>
      <dsp:spPr>
        <a:xfrm rot="10757835">
          <a:off x="2895807" y="5504982"/>
          <a:ext cx="523073" cy="629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052723" y="5629990"/>
        <a:ext cx="366151" cy="377909"/>
      </dsp:txXfrm>
    </dsp:sp>
    <dsp:sp modelId="{5601ACF5-F348-2845-AE33-49098CC1A0EC}">
      <dsp:nvSpPr>
        <dsp:cNvPr id="0" name=""/>
        <dsp:cNvSpPr/>
      </dsp:nvSpPr>
      <dsp:spPr>
        <a:xfrm>
          <a:off x="109395" y="5079801"/>
          <a:ext cx="2539716" cy="152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Conclusions</a:t>
          </a:r>
        </a:p>
      </dsp:txBody>
      <dsp:txXfrm>
        <a:off x="154026" y="5124432"/>
        <a:ext cx="2450454" cy="1434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B6705-645D-A74C-B563-EC06B4C09976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D379-0E2E-FF42-AD50-49419D579B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44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DD379-0E2E-FF42-AD50-49419D579BE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7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DD379-0E2E-FF42-AD50-49419D579BE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4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8CCD-08ED-AB4A-8840-DFF36731B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142F7-704B-0C4A-8432-C8F151FF9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7B41-B150-8048-A616-D53B0FFE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A8530-E0AC-EA48-8BEC-0041494B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BDA0D-6D60-E846-B197-6D30283A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2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9A97-260A-E94E-BC7A-E1694B5F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2E3EA-6953-4149-BC41-1AA8F55BF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ADBE-3F44-794D-AACF-21A53679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3FB30-1449-3D42-A69E-A35F314C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D1729-2761-934B-9981-31A8803F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6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B983A-9A5A-6C45-864E-E83B5CCD1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82A96-FF1F-A24F-B220-832B39388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03D6-3A03-0142-B4EF-00CDF2745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9A14F-6A21-5048-AFEB-8157FB42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26CB-2F3A-6044-B4EF-08014DB8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3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193-B636-5C4F-9DD4-2D102199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D67D6-B76A-1440-90B5-EEEBD942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40069-D446-5344-B326-30AC98CA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50BF-C8EA-2740-8EA1-89CB930F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AC59-E254-3C49-B0D9-AD8C68E5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6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40F7-0C4C-FE46-9995-166268A9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471D6-4671-6746-B941-960C4631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AD4D1-C384-1642-A8F8-CB521E45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373B-1B2A-C045-9CFB-B20CD1C1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8B245-8C21-B748-B509-0166FAF8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1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C94A-D711-C047-B294-E0A179EA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08ED-F5F7-7448-B4BB-B4B502972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12244-5340-B74E-8B7D-AA01DE732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BA214-EC9D-8847-BA16-BA4B4DE6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11E7B-10E9-024B-9BE7-C0E440E7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BDBC3-3CF9-8741-AA16-8505D062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8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3563-E586-D647-860B-570D08CC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1D96B-5D56-424E-BF44-3C40A7BC3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20011-6EA1-7341-9204-E76C64922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AB6BD-14CC-0847-82C6-B384FD4C5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BD407-EA62-9F4B-B4AB-B344A02DD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85CC9-3D79-3D44-BCAE-5B52BFF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85914-CE87-2C4E-BE85-2AFCF2C3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DFAEE-97B8-AC49-936A-04311C0A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8622-0540-844D-8D9B-2C0A79A6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B6EB9-FD6E-E840-B1DB-5FA96DEF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8A501-4E0E-F94F-A0F4-78F6C192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7F6B0-01CC-664E-BCC8-B2ADD3F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6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D7CC6-5AF9-F944-8770-C1ED5897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3D9D1-975E-5644-9A69-C9EC6194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84902-5808-D84E-A85B-21086AB0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3023-B697-6641-8470-9E283CF8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60BE-8F61-3044-9A74-38F9DB84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CCC4A-6297-0C43-BB28-6FA4E8112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82D5F-69CE-3344-97E2-EA79F2BF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99A94-00DF-784A-84CD-FB9C43F7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10B-450D-9D4E-A894-47C1A783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17BF-F1A3-914C-9350-D6A36EC3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94235-6DCF-9B4A-92C8-69220C1CD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DB8A7-A274-B645-82F3-3ABD16322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6EE8E-6C86-594D-B495-DCB0D8D6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2FA42-B602-DB48-96E1-4C134AB6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D6AE9-4549-734E-9843-1FAFAF4F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5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49E20-F663-0B4C-A41D-B2961214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48676-1AB3-8148-87B3-CE903AC6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A90D-9B1C-0444-915D-E1B6CEEE7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B0A6-9510-E940-B2D1-3E8C00048041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5411-CE3D-FF42-8796-A99C8C58B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18280-B3EC-9B4D-A801-096CCCD78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08E6B-DA46-2D41-AB82-C93F70DCE2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4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59B872E-5919-554B-8002-2847B6CB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5" r="-1" b="1826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026F3-EB1B-F04B-9135-CA91E0DC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5219"/>
            <a:ext cx="581057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COVID-19</a:t>
            </a:r>
          </a:p>
          <a:p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Sentiment Analysis</a:t>
            </a:r>
            <a:b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New Light Technologies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8A552E-99AC-3349-BEEA-43B401C341B9}"/>
              </a:ext>
            </a:extLst>
          </p:cNvPr>
          <p:cNvSpPr txBox="1"/>
          <p:nvPr/>
        </p:nvSpPr>
        <p:spPr>
          <a:xfrm>
            <a:off x="838200" y="3902075"/>
            <a:ext cx="53959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Authors: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Julia Kelman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Markell Jones-Francis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Steven Diamond</a:t>
            </a:r>
          </a:p>
        </p:txBody>
      </p:sp>
    </p:spTree>
    <p:extLst>
      <p:ext uri="{BB962C8B-B14F-4D97-AF65-F5344CB8AC3E}">
        <p14:creationId xmlns:p14="http://schemas.microsoft.com/office/powerpoint/2010/main" val="292554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91F4-9F0D-9842-B803-F76F61DF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C2CD3D6-3873-A34A-A6DD-A62418592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33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page11image12076672">
            <a:extLst>
              <a:ext uri="{FF2B5EF4-FFF2-40B4-BE49-F238E27FC236}">
                <a16:creationId xmlns:a16="http://schemas.microsoft.com/office/drawing/2014/main" id="{3FCD0FE3-7475-0D44-B154-610F242C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98450"/>
            <a:ext cx="10845800" cy="6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70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17F4-867A-2D4B-8FF3-A53237A01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142"/>
            <a:ext cx="52578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Government policies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Stay-at-home orders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Reopening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Travel quarantines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Prohibited gatherings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Temporary hospital facilities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Mobility decrease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COVID data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Cases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Deaths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Testing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Tweet information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Tweet length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Replies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Retweets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Likes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&amp; population density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03B907-0074-7D45-8A70-E55EA8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164" y="232481"/>
            <a:ext cx="4707671" cy="1225650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cap="small" dirty="0">
                <a:solidFill>
                  <a:schemeClr val="bg1"/>
                </a:solidFill>
              </a:rPr>
              <a:t>Modeling</a:t>
            </a:r>
            <a:endParaRPr lang="en-US" sz="4000" b="1" cap="small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C917CB-31BF-AA47-AA4C-C64B95239BD7}"/>
              </a:ext>
            </a:extLst>
          </p:cNvPr>
          <p:cNvSpPr txBox="1">
            <a:spLocks/>
          </p:cNvSpPr>
          <p:nvPr/>
        </p:nvSpPr>
        <p:spPr>
          <a:xfrm>
            <a:off x="6260024" y="1686142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Target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Sentiment score for regression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Linear regression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OLS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LASSO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Ridge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Sentiment (+/-) for classification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4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3B907-0074-7D45-8A70-E55EA8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164" y="77500"/>
            <a:ext cx="4707671" cy="1225650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cap="small" dirty="0">
                <a:solidFill>
                  <a:schemeClr val="bg1"/>
                </a:solidFill>
              </a:rPr>
              <a:t>Modeling</a:t>
            </a:r>
            <a:endParaRPr lang="en-US" sz="4000" b="1" cap="small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45342B0-E07E-3343-AF4F-86FB050E2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478505"/>
              </p:ext>
            </p:extLst>
          </p:nvPr>
        </p:nvGraphicFramePr>
        <p:xfrm>
          <a:off x="1258163" y="1934155"/>
          <a:ext cx="8001853" cy="18660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6236">
                  <a:extLst>
                    <a:ext uri="{9D8B030D-6E8A-4147-A177-3AD203B41FA5}">
                      <a16:colId xmlns:a16="http://schemas.microsoft.com/office/drawing/2014/main" val="1339907985"/>
                    </a:ext>
                  </a:extLst>
                </a:gridCol>
                <a:gridCol w="1195945">
                  <a:extLst>
                    <a:ext uri="{9D8B030D-6E8A-4147-A177-3AD203B41FA5}">
                      <a16:colId xmlns:a16="http://schemas.microsoft.com/office/drawing/2014/main" val="1274041427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2299108216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4219030583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2716876216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4161909358"/>
                    </a:ext>
                  </a:extLst>
                </a:gridCol>
              </a:tblGrid>
              <a:tr h="61297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462560"/>
                  </a:ext>
                </a:extLst>
              </a:tr>
              <a:tr h="612977">
                <a:tc>
                  <a:txBody>
                    <a:bodyPr/>
                    <a:lstStyle/>
                    <a:p>
                      <a:r>
                        <a:rPr lang="en-US" sz="2000" b="1" dirty="0"/>
                        <a:t>Training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606"/>
                  </a:ext>
                </a:extLst>
              </a:tr>
              <a:tr h="612977">
                <a:tc>
                  <a:txBody>
                    <a:bodyPr/>
                    <a:lstStyle/>
                    <a:p>
                      <a:r>
                        <a:rPr lang="en-US" sz="2000" b="1" dirty="0"/>
                        <a:t>Testing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991214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412B59FD-E246-374D-8CA3-80DB28C57347}"/>
              </a:ext>
            </a:extLst>
          </p:cNvPr>
          <p:cNvSpPr txBox="1">
            <a:spLocks/>
          </p:cNvSpPr>
          <p:nvPr/>
        </p:nvSpPr>
        <p:spPr>
          <a:xfrm>
            <a:off x="-150485" y="693007"/>
            <a:ext cx="4707671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Regression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65441EA7-1123-7D4D-B546-50643B110E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588807"/>
              </p:ext>
            </p:extLst>
          </p:nvPr>
        </p:nvGraphicFramePr>
        <p:xfrm>
          <a:off x="1255577" y="4550781"/>
          <a:ext cx="4319599" cy="18660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6236">
                  <a:extLst>
                    <a:ext uri="{9D8B030D-6E8A-4147-A177-3AD203B41FA5}">
                      <a16:colId xmlns:a16="http://schemas.microsoft.com/office/drawing/2014/main" val="1339907985"/>
                    </a:ext>
                  </a:extLst>
                </a:gridCol>
                <a:gridCol w="1195945">
                  <a:extLst>
                    <a:ext uri="{9D8B030D-6E8A-4147-A177-3AD203B41FA5}">
                      <a16:colId xmlns:a16="http://schemas.microsoft.com/office/drawing/2014/main" val="1274041427"/>
                    </a:ext>
                  </a:extLst>
                </a:gridCol>
                <a:gridCol w="1227418">
                  <a:extLst>
                    <a:ext uri="{9D8B030D-6E8A-4147-A177-3AD203B41FA5}">
                      <a16:colId xmlns:a16="http://schemas.microsoft.com/office/drawing/2014/main" val="4161909358"/>
                    </a:ext>
                  </a:extLst>
                </a:gridCol>
              </a:tblGrid>
              <a:tr h="61297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462560"/>
                  </a:ext>
                </a:extLst>
              </a:tr>
              <a:tr h="612977">
                <a:tc>
                  <a:txBody>
                    <a:bodyPr/>
                    <a:lstStyle/>
                    <a:p>
                      <a:r>
                        <a:rPr lang="en-US" sz="2000" b="1" dirty="0"/>
                        <a:t>Training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606"/>
                  </a:ext>
                </a:extLst>
              </a:tr>
              <a:tr h="612977">
                <a:tc>
                  <a:txBody>
                    <a:bodyPr/>
                    <a:lstStyle/>
                    <a:p>
                      <a:r>
                        <a:rPr lang="en-US" sz="2000" b="1" dirty="0"/>
                        <a:t>Testing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99121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B74338F2-DB33-FB42-9E74-6CCD22220F2D}"/>
              </a:ext>
            </a:extLst>
          </p:cNvPr>
          <p:cNvSpPr txBox="1">
            <a:spLocks/>
          </p:cNvSpPr>
          <p:nvPr/>
        </p:nvSpPr>
        <p:spPr>
          <a:xfrm>
            <a:off x="-13583" y="3340627"/>
            <a:ext cx="4707671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Classification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3B907-0074-7D45-8A70-E55EA8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665" y="216985"/>
            <a:ext cx="6920670" cy="1225650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cap="small" dirty="0">
                <a:solidFill>
                  <a:schemeClr val="bg1"/>
                </a:solidFill>
              </a:rPr>
              <a:t>Model Evaluation - OLS</a:t>
            </a:r>
            <a:endParaRPr lang="en-US" sz="4000" b="1" cap="small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D33FD63-1694-F043-807E-26C534E5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7143"/>
            <a:ext cx="5184481" cy="34237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109258E5-D091-0248-8992-E0BC0755E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90" y="1717143"/>
            <a:ext cx="4929556" cy="35380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</a:rPr>
              <a:t>Three significant features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Tweet length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Retweets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Likes</a:t>
            </a:r>
          </a:p>
          <a:p>
            <a:pPr>
              <a:buFont typeface="Wingdings" pitchFamily="2" charset="2"/>
              <a:buChar char="Ø"/>
            </a:pPr>
            <a:r>
              <a:rPr lang="en-US" sz="2600" dirty="0">
                <a:solidFill>
                  <a:schemeClr val="bg1"/>
                </a:solidFill>
              </a:rPr>
              <a:t>Inability to predict variability in sentiment score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776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3B907-0074-7D45-8A70-E55EA8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665" y="263479"/>
            <a:ext cx="6920670" cy="1225650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5400" b="1" cap="small" dirty="0">
                <a:solidFill>
                  <a:schemeClr val="bg1"/>
                </a:solidFill>
              </a:rPr>
              <a:t>Model Evaluation </a:t>
            </a:r>
            <a:br>
              <a:rPr lang="en-US" sz="5400" b="1" cap="small" dirty="0">
                <a:solidFill>
                  <a:schemeClr val="bg1"/>
                </a:solidFill>
              </a:rPr>
            </a:br>
            <a:r>
              <a:rPr lang="en-US" sz="5400" b="1" cap="small" dirty="0">
                <a:solidFill>
                  <a:schemeClr val="bg1"/>
                </a:solidFill>
              </a:rPr>
              <a:t> </a:t>
            </a:r>
            <a:r>
              <a:rPr lang="en-US" sz="4000" b="1" cap="small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F1547F-62E0-4D46-8F9B-00255D2C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49" y="1856184"/>
            <a:ext cx="6124807" cy="3304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94C530-5081-B64A-AC4D-E0A3D437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4" y="1856184"/>
            <a:ext cx="5265572" cy="3304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6CCE290-F97D-3140-B9F3-9A8E7957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44" y="5605480"/>
            <a:ext cx="11921856" cy="12215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Interpretation of coefficients (samples)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For a 1 unit increase in replies, a tweet is only 1.25 times as likely to be positive.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Being posted by a user from Travis County, TX makes a tweet 0.6 times less likely to be negative.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642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55340-1270-B448-9B06-696DB456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Conclusions/</a:t>
            </a:r>
            <a:br>
              <a:rPr lang="en-US" b="1" kern="1200" dirty="0">
                <a:latin typeface="+mj-lt"/>
                <a:ea typeface="+mj-ea"/>
                <a:cs typeface="+mj-cs"/>
              </a:rPr>
            </a:br>
            <a:r>
              <a:rPr lang="en-US" b="1" kern="1200" dirty="0"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941CD5-6806-AB4C-B093-A3BA9582C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4" r="18623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26AF01-DB90-2B4D-B667-92309B09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151" y="2279017"/>
            <a:ext cx="6136816" cy="4354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cap="small" dirty="0"/>
              <a:t>Conclusions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Similar patterns can be seen in the NY and TX sentiment towards COVID 19.</a:t>
            </a:r>
          </a:p>
          <a:p>
            <a:pPr lvl="1"/>
            <a:r>
              <a:rPr lang="en-US" sz="1800" dirty="0"/>
              <a:t>While we can ID words that are most often found in positive vs negative posts, the most frequent words for the NY and TX are more similar.</a:t>
            </a:r>
          </a:p>
          <a:p>
            <a:pPr lvl="1"/>
            <a:r>
              <a:rPr lang="en-US" sz="1800" dirty="0"/>
              <a:t>With our current model, COVID 19 occurrences, population location and policy data alone cannot explain user sentiment related to the pandemic.</a:t>
            </a:r>
          </a:p>
          <a:p>
            <a:pPr lvl="1"/>
            <a:r>
              <a:rPr lang="en-US" sz="1800" dirty="0"/>
              <a:t>There are too many factors that influence what a person might tweet about, regardless of his/her COVID sentiments.</a:t>
            </a:r>
          </a:p>
          <a:p>
            <a:r>
              <a:rPr lang="en-US" sz="1800" cap="small" dirty="0"/>
              <a:t>Future Research:</a:t>
            </a:r>
          </a:p>
          <a:p>
            <a:pPr lvl="1"/>
            <a:r>
              <a:rPr lang="en-US" sz="1800" dirty="0"/>
              <a:t>Expand data to include more tweets from more states and, if possible, include other social media outlets.</a:t>
            </a:r>
          </a:p>
          <a:p>
            <a:pPr lvl="1"/>
            <a:r>
              <a:rPr lang="en-US" sz="1800" dirty="0"/>
              <a:t>Include political affiliation data in future studies.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3816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01" y="-156865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519-3230-6641-B985-3B4EF3B9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41" y="1183978"/>
            <a:ext cx="5620847" cy="443815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1600" b="1" cap="small" dirty="0">
                <a:solidFill>
                  <a:schemeClr val="bg1"/>
                </a:solidFill>
              </a:rPr>
              <a:t>Background</a:t>
            </a:r>
            <a:endParaRPr lang="en-US" sz="1600" b="1" dirty="0">
              <a:solidFill>
                <a:schemeClr val="bg1"/>
              </a:solidFill>
            </a:endParaRPr>
          </a:p>
          <a:p>
            <a:pPr marL="471488" lvl="1"/>
            <a:r>
              <a:rPr lang="en-US" sz="1600" dirty="0">
                <a:solidFill>
                  <a:schemeClr val="bg1"/>
                </a:solidFill>
              </a:rPr>
              <a:t>U.S. response to COVID-19 has been largely determined on a state-by-state basis, varying in several aspects, including: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Stay-at-home and social distancing restrictions.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Travel restrictions.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Reopening protocols.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>
              <a:spcBef>
                <a:spcPts val="400"/>
              </a:spcBef>
              <a:buFont typeface="Wingdings" pitchFamily="2" charset="2"/>
              <a:buChar char="Ø"/>
            </a:pPr>
            <a:r>
              <a:rPr lang="en-US" sz="1600" b="1" cap="small" dirty="0">
                <a:solidFill>
                  <a:schemeClr val="bg1"/>
                </a:solidFill>
              </a:rPr>
              <a:t>Our Challenge</a:t>
            </a:r>
            <a:r>
              <a:rPr lang="en-US" sz="1600" b="1" dirty="0">
                <a:solidFill>
                  <a:schemeClr val="bg1"/>
                </a:solidFill>
              </a:rPr>
              <a:t>: </a:t>
            </a:r>
          </a:p>
          <a:p>
            <a:pPr marL="471488" lvl="1"/>
            <a:r>
              <a:rPr lang="en-US" sz="1600" dirty="0">
                <a:solidFill>
                  <a:schemeClr val="bg1"/>
                </a:solidFill>
              </a:rPr>
              <a:t>Analyze the sentiments of social media posts from New York and Texas and compare them with: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Public policy differences in those regions.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</a:rPr>
              <a:t>Cases and deaths in the states/counties.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300038" lvl="1" indent="-285750">
              <a:buFont typeface="Wingdings" pitchFamily="2" charset="2"/>
              <a:buChar char="Ø"/>
            </a:pPr>
            <a:r>
              <a:rPr lang="en-US" sz="1600" b="1" cap="small" dirty="0">
                <a:solidFill>
                  <a:schemeClr val="bg1"/>
                </a:solidFill>
              </a:rPr>
              <a:t>Our Solution</a:t>
            </a:r>
          </a:p>
          <a:p>
            <a:pPr marL="460375" lvl="1" indent="-230188"/>
            <a:r>
              <a:rPr lang="en-US" sz="1600" dirty="0">
                <a:solidFill>
                  <a:schemeClr val="bg1"/>
                </a:solidFill>
              </a:rPr>
              <a:t>Analysis of tweets word frequency using NLP</a:t>
            </a:r>
          </a:p>
          <a:p>
            <a:pPr marL="460375" lvl="1" indent="-230188"/>
            <a:r>
              <a:rPr lang="en-US" sz="1600" dirty="0">
                <a:solidFill>
                  <a:schemeClr val="bg1"/>
                </a:solidFill>
              </a:rPr>
              <a:t>Mapping sentiment scores across New York and Texas</a:t>
            </a:r>
          </a:p>
          <a:p>
            <a:pPr marL="460375" lvl="1" indent="-230188"/>
            <a:r>
              <a:rPr lang="en-US" sz="1600" dirty="0">
                <a:solidFill>
                  <a:schemeClr val="bg1"/>
                </a:solidFill>
              </a:rPr>
              <a:t>Regression modeling predicting sentiment score using R-Squared as metric.</a:t>
            </a:r>
          </a:p>
          <a:p>
            <a:pPr marL="460375" lvl="1" indent="-230188"/>
            <a:r>
              <a:rPr lang="en-US" sz="1600" dirty="0">
                <a:solidFill>
                  <a:schemeClr val="bg1"/>
                </a:solidFill>
              </a:rPr>
              <a:t>Classification modeling predicting positive/negative sentiment score using accuracy as metric.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</a:endParaRPr>
          </a:p>
          <a:p>
            <a:pPr marL="700088" lvl="2"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bg1"/>
              </a:solidFill>
            </a:endParaRPr>
          </a:p>
          <a:p>
            <a:pPr marL="457200" lvl="1" indent="-169863">
              <a:buNone/>
            </a:pP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44E00-FB85-184D-A49B-4C39E811E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13" b="2"/>
          <a:stretch/>
        </p:blipFill>
        <p:spPr>
          <a:xfrm>
            <a:off x="6735467" y="977900"/>
            <a:ext cx="5037433" cy="4826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0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CBE96-C5A3-DE41-BCE8-342DC00B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42" y="537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519-3230-6641-B985-3B4EF3B9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40" y="1211288"/>
            <a:ext cx="4302246" cy="38721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300" b="1" cap="small" dirty="0"/>
          </a:p>
          <a:p>
            <a:pPr marL="471488" lvl="1">
              <a:buFont typeface="Wingdings" pitchFamily="2" charset="2"/>
              <a:buChar char="Ø"/>
            </a:pPr>
            <a:r>
              <a:rPr lang="en-US" sz="1600" dirty="0"/>
              <a:t>As a proxy for all social media posts, 13,400 U.S. Twitter posts related to Covid-19: 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500" dirty="0"/>
              <a:t>Posted from April 28th to May 6th, 2020.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500" dirty="0"/>
              <a:t>Narrowed down to 1,727 posts from NY and TX.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500" dirty="0"/>
              <a:t>Tagged with sentiment scores (calculated using </a:t>
            </a:r>
            <a:r>
              <a:rPr lang="en-US" sz="1500" dirty="0" err="1"/>
              <a:t>TextBlob</a:t>
            </a:r>
            <a:r>
              <a:rPr lang="en-US" sz="1500" dirty="0"/>
              <a:t>).</a:t>
            </a:r>
          </a:p>
          <a:p>
            <a:pPr marL="700088" lvl="2">
              <a:buFont typeface="Courier New" panose="02070309020205020404" pitchFamily="49" charset="0"/>
              <a:buChar char="o"/>
            </a:pPr>
            <a:r>
              <a:rPr lang="en-US" sz="1500" dirty="0"/>
              <a:t>Hydrated tweet using Twitter scraper to retrieve content and location</a:t>
            </a:r>
          </a:p>
          <a:p>
            <a:pPr marL="520700" lvl="1" indent="-277813">
              <a:buFont typeface="Wingdings" pitchFamily="2" charset="2"/>
              <a:buChar char="Ø"/>
            </a:pPr>
            <a:r>
              <a:rPr lang="en-US" sz="1600" dirty="0" err="1"/>
              <a:t>Covid</a:t>
            </a:r>
            <a:r>
              <a:rPr lang="en-US" sz="1600" dirty="0"/>
              <a:t> 19 case &amp; death data from The New York Times.</a:t>
            </a:r>
          </a:p>
          <a:p>
            <a:pPr marL="520700" lvl="1" indent="-277813">
              <a:buFont typeface="Wingdings" pitchFamily="2" charset="2"/>
              <a:buChar char="Ø"/>
            </a:pPr>
            <a:r>
              <a:rPr lang="en-US" sz="1600" dirty="0"/>
              <a:t>Population and density data from 2019 Census and </a:t>
            </a:r>
            <a:r>
              <a:rPr lang="en-US" sz="1600" dirty="0" err="1"/>
              <a:t>simplemaps.com</a:t>
            </a:r>
            <a:r>
              <a:rPr lang="en-US" sz="1600" dirty="0"/>
              <a:t>.</a:t>
            </a:r>
          </a:p>
          <a:p>
            <a:pPr marL="520700" lvl="1" indent="-277813">
              <a:buFont typeface="Wingdings" pitchFamily="2" charset="2"/>
              <a:buChar char="Ø"/>
            </a:pPr>
            <a:r>
              <a:rPr lang="en-US" sz="1600" dirty="0"/>
              <a:t>Mobility trends data from Apple Maps.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451EAA53-1516-8D49-8762-5A582C29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2" b="-1"/>
          <a:stretch/>
        </p:blipFill>
        <p:spPr>
          <a:xfrm>
            <a:off x="6038101" y="1615411"/>
            <a:ext cx="5510771" cy="33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7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B0D22B-539C-C447-9D31-6EC6AF064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927222"/>
              </p:ext>
            </p:extLst>
          </p:nvPr>
        </p:nvGraphicFramePr>
        <p:xfrm>
          <a:off x="1190171" y="130629"/>
          <a:ext cx="9869715" cy="660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0AE145F5-33E6-CB49-B6E8-3001AEBD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2495234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5400" b="1" cap="small" dirty="0">
                <a:solidFill>
                  <a:schemeClr val="bg1"/>
                </a:solidFill>
              </a:rPr>
              <a:t>Workflow</a:t>
            </a:r>
            <a:endParaRPr lang="en-US" sz="40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3FCD6-968C-6E43-8C14-A2290BAB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2" y="-273504"/>
            <a:ext cx="4929556" cy="2057400"/>
          </a:xfrm>
        </p:spPr>
        <p:txBody>
          <a:bodyPr anchor="b">
            <a:normAutofit/>
          </a:bodyPr>
          <a:lstStyle/>
          <a:p>
            <a:r>
              <a:rPr lang="en-US" sz="4000" dirty="0"/>
              <a:t>EDA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8D8541-542D-4982-93F8-49CEB713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2" y="1986334"/>
            <a:ext cx="5240238" cy="35380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/>
              <a:t>Sentiment score shows </a:t>
            </a:r>
          </a:p>
          <a:p>
            <a:pPr lvl="1"/>
            <a:r>
              <a:rPr lang="en-US" sz="2000" dirty="0"/>
              <a:t>Normal distribution </a:t>
            </a:r>
          </a:p>
          <a:p>
            <a:pPr lvl="1"/>
            <a:r>
              <a:rPr lang="en-US" sz="2000" dirty="0"/>
              <a:t>Majority of scores are very close to zero</a:t>
            </a:r>
          </a:p>
          <a:p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Tweet distribution</a:t>
            </a:r>
          </a:p>
          <a:p>
            <a:pPr lvl="1"/>
            <a:r>
              <a:rPr lang="en-US" sz="2000" dirty="0"/>
              <a:t>Majority are positive </a:t>
            </a:r>
          </a:p>
          <a:p>
            <a:pPr lvl="1"/>
            <a:r>
              <a:rPr lang="en-US" sz="2000" dirty="0" err="1"/>
              <a:t>Marjority</a:t>
            </a:r>
            <a:r>
              <a:rPr lang="en-US" sz="2000" dirty="0"/>
              <a:t> from New York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9088D3-9F08-1144-8A2F-1904F935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5" r="-2" b="-2"/>
          <a:stretch/>
        </p:blipFill>
        <p:spPr>
          <a:xfrm>
            <a:off x="6818278" y="343454"/>
            <a:ext cx="4853685" cy="2934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869419-8AEB-B84C-B4E0-5C03BB9A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4" r="-4" b="3027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0109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3FCD6-968C-6E43-8C14-A2290BAB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244" y="365124"/>
            <a:ext cx="4929556" cy="2057400"/>
          </a:xfrm>
        </p:spPr>
        <p:txBody>
          <a:bodyPr anchor="b">
            <a:normAutofit/>
          </a:bodyPr>
          <a:lstStyle/>
          <a:p>
            <a:r>
              <a:rPr lang="en-US" sz="4000" dirty="0"/>
              <a:t>EDA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8D8541-542D-4982-93F8-49CEB713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4244" y="2624962"/>
            <a:ext cx="4929556" cy="35380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/>
              <a:t>Time series plot of sentiment</a:t>
            </a:r>
          </a:p>
          <a:p>
            <a:pPr lvl="1"/>
            <a:r>
              <a:rPr lang="en-US" sz="2100" dirty="0"/>
              <a:t>Texas has a higher average sentiment score than New York for all but 2 days - 4/28 and 4/30.</a:t>
            </a:r>
          </a:p>
          <a:p>
            <a:pPr lvl="1"/>
            <a:r>
              <a:rPr lang="en-US" dirty="0"/>
              <a:t>Both states had a significant drop off in average sentiment score from 5/4 to 5/5 and both had their lowest of the timeframe on 5/6.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379AEA52-75B6-1E4E-9A0A-C13875D6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34" y="1800519"/>
            <a:ext cx="4756570" cy="325696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140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C79E-5E9C-8842-8CF8-5DAD415B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096E5-44C5-BF42-AAE6-CFAA947B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74" y="331153"/>
            <a:ext cx="7095068" cy="61956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C79E-5E9C-8842-8CF8-5DAD415B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244EE-5821-8049-A51A-9AB66FB6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1" y="1145480"/>
            <a:ext cx="5654532" cy="49377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9C13F-1C71-6F4B-B6C0-A6A4BD4C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23" y="1125277"/>
            <a:ext cx="5654532" cy="49377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86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CA42EB5-26F5-7743-BC7A-409A15CB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6" y="1716934"/>
            <a:ext cx="5129784" cy="3424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page2image12100544">
            <a:extLst>
              <a:ext uri="{FF2B5EF4-FFF2-40B4-BE49-F238E27FC236}">
                <a16:creationId xmlns:a16="http://schemas.microsoft.com/office/drawing/2014/main" id="{5B5A0AFD-BA9D-9246-80E1-BA51241E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851591"/>
            <a:ext cx="5129784" cy="31548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0F9F12-A968-BC4C-93BF-84EA27F2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-685869"/>
            <a:ext cx="4929556" cy="2057400"/>
          </a:xfrm>
        </p:spPr>
        <p:txBody>
          <a:bodyPr anchor="b">
            <a:normAutofit/>
          </a:bodyPr>
          <a:lstStyle/>
          <a:p>
            <a:r>
              <a:rPr lang="en-US" sz="2800" cap="small" dirty="0"/>
              <a:t>Sentiment Scores &amp; Cases by State</a:t>
            </a:r>
          </a:p>
        </p:txBody>
      </p:sp>
    </p:spTree>
    <p:extLst>
      <p:ext uri="{BB962C8B-B14F-4D97-AF65-F5344CB8AC3E}">
        <p14:creationId xmlns:p14="http://schemas.microsoft.com/office/powerpoint/2010/main" val="308675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513</Words>
  <Application>Microsoft Macintosh PowerPoint</Application>
  <PresentationFormat>Widescreen</PresentationFormat>
  <Paragraphs>133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Tw Cen MT</vt:lpstr>
      <vt:lpstr>Wingdings</vt:lpstr>
      <vt:lpstr>Office Theme</vt:lpstr>
      <vt:lpstr>COVID-19 Sentiment Analysis For New Light Technologies</vt:lpstr>
      <vt:lpstr>Situation</vt:lpstr>
      <vt:lpstr>Data</vt:lpstr>
      <vt:lpstr>Workflow</vt:lpstr>
      <vt:lpstr>EDA</vt:lpstr>
      <vt:lpstr>EDA</vt:lpstr>
      <vt:lpstr>PowerPoint Presentation</vt:lpstr>
      <vt:lpstr>PowerPoint Presentation</vt:lpstr>
      <vt:lpstr>Sentiment Scores &amp; Cases by State</vt:lpstr>
      <vt:lpstr>PowerPoint Presentation</vt:lpstr>
      <vt:lpstr>PowerPoint Presentation</vt:lpstr>
      <vt:lpstr>Modeling</vt:lpstr>
      <vt:lpstr>Modeling</vt:lpstr>
      <vt:lpstr>Model Evaluation - OLS</vt:lpstr>
      <vt:lpstr>Model Evaluation   Logistic Regression</vt:lpstr>
      <vt:lpstr>Conclusions/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Sentiment Analysis</dc:title>
  <dc:creator>Steven Diamond</dc:creator>
  <cp:lastModifiedBy>Julia Kelman</cp:lastModifiedBy>
  <cp:revision>13</cp:revision>
  <dcterms:created xsi:type="dcterms:W3CDTF">2020-05-15T04:58:19Z</dcterms:created>
  <dcterms:modified xsi:type="dcterms:W3CDTF">2020-05-15T14:00:48Z</dcterms:modified>
</cp:coreProperties>
</file>